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2" r:id="rId3"/>
    <p:sldId id="257" r:id="rId4"/>
    <p:sldId id="282" r:id="rId5"/>
    <p:sldId id="270" r:id="rId6"/>
    <p:sldId id="271" r:id="rId7"/>
    <p:sldId id="283" r:id="rId8"/>
    <p:sldId id="265" r:id="rId9"/>
    <p:sldId id="264" r:id="rId10"/>
    <p:sldId id="266" r:id="rId11"/>
    <p:sldId id="268" r:id="rId12"/>
    <p:sldId id="273" r:id="rId13"/>
    <p:sldId id="267" r:id="rId14"/>
    <p:sldId id="269" r:id="rId15"/>
    <p:sldId id="274" r:id="rId16"/>
    <p:sldId id="275" r:id="rId17"/>
    <p:sldId id="284" r:id="rId18"/>
    <p:sldId id="278" r:id="rId19"/>
    <p:sldId id="279" r:id="rId20"/>
    <p:sldId id="280" r:id="rId21"/>
    <p:sldId id="276" r:id="rId22"/>
    <p:sldId id="277" r:id="rId23"/>
    <p:sldId id="28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2"/>
      </p:cViewPr>
      <p:guideLst>
        <p:guide orient="horz" pos="132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0A932-6EE5-5115-D858-6392595E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3B2B89-A082-6535-E927-6005EDEC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D04312-2D1D-D8C2-A6BB-7F7D4E97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CB94B5-891D-8452-3866-E6C542F5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629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174" userDrawn="1">
          <p15:clr>
            <a:srgbClr val="FBAE40"/>
          </p15:clr>
        </p15:guide>
        <p15:guide id="2" pos="529" userDrawn="1">
          <p15:clr>
            <a:srgbClr val="FBAE40"/>
          </p15:clr>
        </p15:guide>
        <p15:guide id="3" orient="horz" pos="3929" userDrawn="1">
          <p15:clr>
            <a:srgbClr val="FBAE40"/>
          </p15:clr>
        </p15:guide>
        <p15:guide id="4" orient="horz" pos="1071" userDrawn="1">
          <p15:clr>
            <a:srgbClr val="FBAE40"/>
          </p15:clr>
        </p15:guide>
        <p15:guide id="5" orient="horz" pos="890" userDrawn="1">
          <p15:clr>
            <a:srgbClr val="FBAE40"/>
          </p15:clr>
        </p15:guide>
        <p15:guide id="6" orient="horz" pos="21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AAC551-E1CD-D1F0-CF8F-F8D565059B8C}"/>
              </a:ext>
            </a:extLst>
          </p:cNvPr>
          <p:cNvGrpSpPr/>
          <p:nvPr userDrawn="1"/>
        </p:nvGrpSpPr>
        <p:grpSpPr>
          <a:xfrm>
            <a:off x="0" y="0"/>
            <a:ext cx="16649700" cy="9569589"/>
            <a:chOff x="1" y="0"/>
            <a:chExt cx="15944849" cy="8521839"/>
          </a:xfrm>
        </p:grpSpPr>
        <p:pic>
          <p:nvPicPr>
            <p:cNvPr id="5" name="图片 4" descr="图片包含 室内, 桌子, 照片, 窗户&#10;&#10;描述已自动生成">
              <a:extLst>
                <a:ext uri="{FF2B5EF4-FFF2-40B4-BE49-F238E27FC236}">
                  <a16:creationId xmlns:a16="http://schemas.microsoft.com/office/drawing/2014/main" id="{DC8C4787-D925-53A2-5A2A-F4B941175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3752850" y="1688960"/>
              <a:ext cx="12192000" cy="6832879"/>
            </a:xfrm>
            <a:prstGeom prst="rect">
              <a:avLst/>
            </a:prstGeom>
          </p:spPr>
        </p:pic>
        <p:pic>
          <p:nvPicPr>
            <p:cNvPr id="16" name="图片 15" descr="图片包含 室内, 桌子, 照片, 窗户&#10;&#10;描述已自动生成">
              <a:extLst>
                <a:ext uri="{FF2B5EF4-FFF2-40B4-BE49-F238E27FC236}">
                  <a16:creationId xmlns:a16="http://schemas.microsoft.com/office/drawing/2014/main" id="{DE842D43-D904-54BD-91B8-ADF8E8F24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17"/>
            <a:stretch/>
          </p:blipFill>
          <p:spPr>
            <a:xfrm rot="10800000" flipH="1" flipV="1">
              <a:off x="1" y="1688960"/>
              <a:ext cx="3752848" cy="6832879"/>
            </a:xfrm>
            <a:prstGeom prst="rect">
              <a:avLst/>
            </a:prstGeom>
          </p:spPr>
        </p:pic>
        <p:pic>
          <p:nvPicPr>
            <p:cNvPr id="12" name="图片 11" descr="图片包含 室内, 桌子, 照片, 窗户&#10;&#10;描述已自动生成">
              <a:extLst>
                <a:ext uri="{FF2B5EF4-FFF2-40B4-BE49-F238E27FC236}">
                  <a16:creationId xmlns:a16="http://schemas.microsoft.com/office/drawing/2014/main" id="{7EC85239-F13B-93DB-347D-8C0B08BDE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559"/>
            <a:stretch/>
          </p:blipFill>
          <p:spPr>
            <a:xfrm rot="10800000">
              <a:off x="3752850" y="0"/>
              <a:ext cx="12192000" cy="1688960"/>
            </a:xfrm>
            <a:prstGeom prst="rect">
              <a:avLst/>
            </a:prstGeom>
          </p:spPr>
        </p:pic>
        <p:pic>
          <p:nvPicPr>
            <p:cNvPr id="15" name="图片 14" descr="图片包含 室内, 桌子, 照片, 窗户&#10;&#10;描述已自动生成">
              <a:extLst>
                <a:ext uri="{FF2B5EF4-FFF2-40B4-BE49-F238E27FC236}">
                  <a16:creationId xmlns:a16="http://schemas.microsoft.com/office/drawing/2014/main" id="{073D7856-E385-A52E-17AE-141BF42E0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17" b="96559"/>
            <a:stretch/>
          </p:blipFill>
          <p:spPr>
            <a:xfrm rot="10800000" flipH="1">
              <a:off x="1" y="0"/>
              <a:ext cx="3752848" cy="1688960"/>
            </a:xfrm>
            <a:prstGeom prst="rect">
              <a:avLst/>
            </a:prstGeom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C841BDAA-C254-6157-B615-F64C2035199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8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7F1058-241C-157A-522E-145E0958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735F17-289D-594F-A3E4-C5537195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495E7-8E10-137E-750D-B2798C60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74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0D4BC7C4-7726-28F7-5D40-3707628E9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87A240-585A-8F25-5A0E-5E74AAFE8A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8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7F1058-241C-157A-522E-145E0958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735F17-289D-594F-A3E4-C5537195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495E7-8E10-137E-750D-B2798C60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53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5497F74-E35F-5607-6E13-EACAEA906961}"/>
              </a:ext>
            </a:extLst>
          </p:cNvPr>
          <p:cNvGrpSpPr/>
          <p:nvPr userDrawn="1"/>
        </p:nvGrpSpPr>
        <p:grpSpPr>
          <a:xfrm>
            <a:off x="0" y="0"/>
            <a:ext cx="16630650" cy="9531489"/>
            <a:chOff x="0" y="0"/>
            <a:chExt cx="15659100" cy="8559939"/>
          </a:xfrm>
        </p:grpSpPr>
        <p:pic>
          <p:nvPicPr>
            <p:cNvPr id="9" name="图片 8" descr="图片包含 室内, 房间, 照片, 桌子&#10;&#10;描述已自动生成">
              <a:extLst>
                <a:ext uri="{FF2B5EF4-FFF2-40B4-BE49-F238E27FC236}">
                  <a16:creationId xmlns:a16="http://schemas.microsoft.com/office/drawing/2014/main" id="{F7488B41-4F51-9366-F7FA-37CBF28C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0" y="1727060"/>
              <a:ext cx="12192000" cy="6832879"/>
            </a:xfrm>
            <a:prstGeom prst="rect">
              <a:avLst/>
            </a:prstGeom>
          </p:spPr>
        </p:pic>
        <p:pic>
          <p:nvPicPr>
            <p:cNvPr id="5" name="图片 4" descr="图片包含 室内, 房间, 照片, 桌子&#10;&#10;描述已自动生成">
              <a:extLst>
                <a:ext uri="{FF2B5EF4-FFF2-40B4-BE49-F238E27FC236}">
                  <a16:creationId xmlns:a16="http://schemas.microsoft.com/office/drawing/2014/main" id="{AE46FA67-2CC0-8342-51F6-EA87AD26A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585"/>
            <a:stretch/>
          </p:blipFill>
          <p:spPr>
            <a:xfrm flipV="1">
              <a:off x="3467100" y="0"/>
              <a:ext cx="12192000" cy="1727060"/>
            </a:xfrm>
            <a:prstGeom prst="rect">
              <a:avLst/>
            </a:prstGeom>
          </p:spPr>
        </p:pic>
        <p:pic>
          <p:nvPicPr>
            <p:cNvPr id="6" name="图片 5" descr="图片包含 室内, 房间, 照片, 桌子&#10;&#10;描述已自动生成">
              <a:extLst>
                <a:ext uri="{FF2B5EF4-FFF2-40B4-BE49-F238E27FC236}">
                  <a16:creationId xmlns:a16="http://schemas.microsoft.com/office/drawing/2014/main" id="{11CE3C6C-2AC7-B11D-FD81-9C87F1BEC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656"/>
            <a:stretch/>
          </p:blipFill>
          <p:spPr>
            <a:xfrm flipH="1">
              <a:off x="0" y="1727060"/>
              <a:ext cx="3467100" cy="6832879"/>
            </a:xfrm>
            <a:prstGeom prst="rect">
              <a:avLst/>
            </a:prstGeom>
          </p:spPr>
        </p:pic>
        <p:pic>
          <p:nvPicPr>
            <p:cNvPr id="8" name="图片 7" descr="图片包含 室内, 房间, 照片, 桌子&#10;&#10;描述已自动生成">
              <a:extLst>
                <a:ext uri="{FF2B5EF4-FFF2-40B4-BE49-F238E27FC236}">
                  <a16:creationId xmlns:a16="http://schemas.microsoft.com/office/drawing/2014/main" id="{F774E819-94FB-0EA0-98B6-F1A6DC5A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656" b="94585"/>
            <a:stretch/>
          </p:blipFill>
          <p:spPr>
            <a:xfrm flipH="1" flipV="1">
              <a:off x="0" y="0"/>
              <a:ext cx="3467100" cy="1727060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F4DECB2-9AE6-5C2C-07C3-F63C9CE640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8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7F1058-241C-157A-522E-145E0958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735F17-289D-594F-A3E4-C5537195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495E7-8E10-137E-750D-B2798C60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6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448F1-CD40-5DEA-5263-D2D189A9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09A5DC-DF8B-FF19-0CCB-C1AA5097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0BDDA-3E02-8462-EB46-12A1DFF0A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E56DD9-B972-0803-D229-D95AB3CF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2A87A-4AE7-ED08-F5B9-02B95BC25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90544E-8097-BFE2-BEAA-760A0D94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3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3E322-B529-FD40-3EEC-B99178E6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380B37-4625-8EC7-3DE4-75ADEB173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64BBEF-F906-2628-A413-4825E7A3C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E204C1-4F47-DBE6-8690-C700DBFB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E1F52D-FE9C-3A09-F50D-5C3E3C4C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7FF40B-CDAA-5F9D-A8A2-45A07607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8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20E0B-0EC8-D482-767F-74EA42E0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F519AD-7416-E1B1-16E5-5BD2BCA0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50472-CDAE-51A7-F433-01B7C65F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8E41C0-05DB-C78E-F5D8-0E9902042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CC36A7-68E8-1E86-761F-A796B106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33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22DFE6-306E-2D1B-38C9-81F7E2426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A20147-D731-8016-A8C8-EC815273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480D5-048C-62A3-B6F9-BBFA33E1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D6E85-E1F2-69EF-D2C9-921EE9BC9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2D2957-1321-E18D-A4AB-A93388F5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17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39CC9-FDC2-2CC7-6C2F-6FDC2DC3C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B7D6C-262A-7234-7D5E-29E30DA41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CEB387-9607-3FA5-6521-1415C068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7F61D1-DCB6-F1E8-43B5-68B57CDB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F3BD0A-F3E5-72D6-5734-10EFE833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24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A5BA9-4DAA-4951-3C74-344CD5FF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E14FF-5D86-3A28-CC84-0410D92F1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A7AB90-3BC3-96DA-272E-56CCC0ACB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F73085-D5A7-6561-C389-CE44DBB1F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947A4-B74F-E38A-A650-862CD9EE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53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448B2-BCEE-9037-CB48-4F63D66C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AEF2FC-DD28-EDEB-5AE1-4E2A710FF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4345D-421C-7C90-351F-9A02F6B4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7C84BE-DDDB-C058-171F-833ACBEA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B3A48E-08A2-CE11-DF09-3593CC74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91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48A92-234C-E430-06AE-C82A50BC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DC1DE3-31D9-3E29-153C-4FD3D774B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D74931-4FC4-B360-FA9D-712818BB2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F90BDE-97CC-0246-7B47-35C9FBC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E8E919-2922-8BEF-F406-7FDAE214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FFA74C-7DD9-F4F7-3ED2-8E3BB4B9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97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E01A5-8475-8E18-F320-942D09E3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F69C83-DF8B-9286-CB08-8C961873B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BDC0D3-69F0-E4AB-A52C-BD0D91FA5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C57591-85FE-CCD1-4344-1FC276134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6F02CA-97D1-365B-554E-72E1AC9E5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718049-FAF9-6DA0-C1D1-4117EC77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AC85E2-0B01-E270-DCFD-66C2A75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265725-DF0C-E398-C9DB-A6CAFDD9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45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室内, 照片, 灯光, 桌子&#10;&#10;描述已自动生成">
            <a:extLst>
              <a:ext uri="{FF2B5EF4-FFF2-40B4-BE49-F238E27FC236}">
                <a16:creationId xmlns:a16="http://schemas.microsoft.com/office/drawing/2014/main" id="{5D53BFBA-CC2E-286A-C867-135DEC232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460"/>
            <a:ext cx="12192000" cy="6832879"/>
          </a:xfrm>
          <a:prstGeom prst="rect">
            <a:avLst/>
          </a:prstGeom>
        </p:spPr>
      </p:pic>
      <p:pic>
        <p:nvPicPr>
          <p:cNvPr id="14" name="图片 13" descr="图片包含 室内, 照片, 灯光, 桌子&#10;&#10;描述已自动生成">
            <a:extLst>
              <a:ext uri="{FF2B5EF4-FFF2-40B4-BE49-F238E27FC236}">
                <a16:creationId xmlns:a16="http://schemas.microsoft.com/office/drawing/2014/main" id="{E3D024A1-F36B-65ED-003E-0089118C7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93"/>
          <a:stretch/>
        </p:blipFill>
        <p:spPr>
          <a:xfrm flipV="1">
            <a:off x="0" y="0"/>
            <a:ext cx="12192000" cy="22604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ADAB091-1DE6-3530-7DD9-E18074F002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8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7F1058-241C-157A-522E-145E0958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735F17-289D-594F-A3E4-C5537195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495E7-8E10-137E-750D-B2798C60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1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照片, 房间, 桌子&#10;&#10;描述已自动生成">
            <a:extLst>
              <a:ext uri="{FF2B5EF4-FFF2-40B4-BE49-F238E27FC236}">
                <a16:creationId xmlns:a16="http://schemas.microsoft.com/office/drawing/2014/main" id="{5EF57E94-2409-A423-BD91-2C6A0852F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7900" y="0"/>
            <a:ext cx="18916650" cy="106016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D60E1EF-6AFB-090C-C08C-CEDC8964D3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6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93575D84-01E8-CF3B-3A86-3311491540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2700" y="1371600"/>
            <a:ext cx="3543300" cy="2667000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20000" kern="1200" dirty="0">
                <a:solidFill>
                  <a:schemeClr val="tx1"/>
                </a:solidFill>
                <a:latin typeface="Algerian" panose="04020705040A02060702" pitchFamily="82" charset="0"/>
                <a:ea typeface="+mj-ea"/>
                <a:cs typeface="Aharoni" panose="02010803020104030203" pitchFamily="2" charset="-79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7F1058-241C-157A-522E-145E0958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735F17-289D-594F-A3E4-C5537195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495E7-8E10-137E-750D-B2798C60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63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3B5BF4E-540A-525A-912C-9D8BAD9ED63C}"/>
              </a:ext>
            </a:extLst>
          </p:cNvPr>
          <p:cNvGrpSpPr/>
          <p:nvPr userDrawn="1"/>
        </p:nvGrpSpPr>
        <p:grpSpPr>
          <a:xfrm>
            <a:off x="-4994910" y="0"/>
            <a:ext cx="17186910" cy="9554319"/>
            <a:chOff x="-765810" y="-3599289"/>
            <a:chExt cx="17186910" cy="9554319"/>
          </a:xfrm>
        </p:grpSpPr>
        <p:pic>
          <p:nvPicPr>
            <p:cNvPr id="5" name="图片 4" descr="房间的摆设布局&#10;&#10;中度可信度描述已自动生成">
              <a:extLst>
                <a:ext uri="{FF2B5EF4-FFF2-40B4-BE49-F238E27FC236}">
                  <a16:creationId xmlns:a16="http://schemas.microsoft.com/office/drawing/2014/main" id="{CFA54192-055F-8EAB-1EDA-F475BA0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5810" y="-1325809"/>
              <a:ext cx="13297416" cy="7280839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6" name="图片 5" descr="房间的摆设布局&#10;&#10;中度可信度描述已自动生成">
              <a:extLst>
                <a:ext uri="{FF2B5EF4-FFF2-40B4-BE49-F238E27FC236}">
                  <a16:creationId xmlns:a16="http://schemas.microsoft.com/office/drawing/2014/main" id="{980E609C-C8BB-4E80-AC46-9BB877D9E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50"/>
            <a:stretch/>
          </p:blipFill>
          <p:spPr>
            <a:xfrm flipH="1">
              <a:off x="12531606" y="-1325809"/>
              <a:ext cx="3889494" cy="7280839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7" name="图片 6" descr="房间的摆设布局&#10;&#10;中度可信度描述已自动生成">
              <a:extLst>
                <a:ext uri="{FF2B5EF4-FFF2-40B4-BE49-F238E27FC236}">
                  <a16:creationId xmlns:a16="http://schemas.microsoft.com/office/drawing/2014/main" id="{3C13E1D8-5AA9-EAEB-7EB4-477B4CB1E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50" b="91733"/>
            <a:stretch/>
          </p:blipFill>
          <p:spPr>
            <a:xfrm flipH="1" flipV="1">
              <a:off x="12531606" y="-3599289"/>
              <a:ext cx="3889494" cy="2273479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9" name="图片 8" descr="房间的摆设布局&#10;&#10;中度可信度描述已自动生成">
              <a:extLst>
                <a:ext uri="{FF2B5EF4-FFF2-40B4-BE49-F238E27FC236}">
                  <a16:creationId xmlns:a16="http://schemas.microsoft.com/office/drawing/2014/main" id="{ECD946A0-13E0-EE7C-6993-DF8629006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353"/>
            <a:stretch/>
          </p:blipFill>
          <p:spPr>
            <a:xfrm flipV="1">
              <a:off x="-765810" y="-3599287"/>
              <a:ext cx="13297416" cy="2273478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CC3BDF1-93F0-2F26-BB81-0939CE0E1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8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7F1058-241C-157A-522E-145E0958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735F17-289D-594F-A3E4-C5537195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495E7-8E10-137E-750D-B2798C60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9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0E0B1C-FACF-13E2-6B3E-CDAF98B8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3261FA-EE43-129B-6631-1081F699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8FEC10-31DF-A41F-26D3-DDCA70E88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A0E98D-CD3D-48CE-85F8-D78D8FA144E5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EEC95C-7011-E4F9-65D3-D821E40A7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F831E-37BD-998B-8EEE-8F4FEC1AF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65F294-E5B6-4DE2-AF3B-30AE5533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90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60" r:id="rId8"/>
    <p:sldLayoutId id="2147483661" r:id="rId9"/>
    <p:sldLayoutId id="2147483663" r:id="rId10"/>
    <p:sldLayoutId id="2147483664" r:id="rId11"/>
    <p:sldLayoutId id="2147483662" r:id="rId12"/>
    <p:sldLayoutId id="2147483656" r:id="rId13"/>
    <p:sldLayoutId id="2147483657" r:id="rId14"/>
    <p:sldLayoutId id="2147483658" r:id="rId15"/>
    <p:sldLayoutId id="2147483659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151" userDrawn="1">
          <p15:clr>
            <a:srgbClr val="F26B43"/>
          </p15:clr>
        </p15:guide>
        <p15:guide id="4" pos="529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255" userDrawn="1">
          <p15:clr>
            <a:srgbClr val="F26B43"/>
          </p15:clr>
        </p15:guide>
        <p15:guide id="7" orient="horz" pos="1071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房间, 照片, 桌子&#10;&#10;描述已自动生成">
            <a:extLst>
              <a:ext uri="{FF2B5EF4-FFF2-40B4-BE49-F238E27FC236}">
                <a16:creationId xmlns:a16="http://schemas.microsoft.com/office/drawing/2014/main" id="{52C4AE1F-C8CC-4F7B-3419-E79736F83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82"/>
          <a:stretch/>
        </p:blipFill>
        <p:spPr>
          <a:xfrm>
            <a:off x="0" y="2236617"/>
            <a:ext cx="12192000" cy="5139543"/>
          </a:xfrm>
          <a:prstGeom prst="rect">
            <a:avLst/>
          </a:prstGeom>
        </p:spPr>
      </p:pic>
      <p:pic>
        <p:nvPicPr>
          <p:cNvPr id="6" name="图片 5" descr="图片包含 室内, 房间, 照片, 桌子&#10;&#10;描述已自动生成">
            <a:extLst>
              <a:ext uri="{FF2B5EF4-FFF2-40B4-BE49-F238E27FC236}">
                <a16:creationId xmlns:a16="http://schemas.microsoft.com/office/drawing/2014/main" id="{7A28BAB3-5360-21D6-1FCF-D73BB9C4B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6"/>
          <a:stretch/>
        </p:blipFill>
        <p:spPr>
          <a:xfrm flipV="1">
            <a:off x="0" y="0"/>
            <a:ext cx="12192000" cy="262226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8D549B7-4541-8E49-B4C3-8F8534FD62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8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3CA551-1E68-7402-8278-D0630BAC10FC}"/>
              </a:ext>
            </a:extLst>
          </p:cNvPr>
          <p:cNvSpPr/>
          <p:nvPr/>
        </p:nvSpPr>
        <p:spPr>
          <a:xfrm>
            <a:off x="0" y="1203691"/>
            <a:ext cx="12192000" cy="2837145"/>
          </a:xfrm>
          <a:prstGeom prst="rect">
            <a:avLst/>
          </a:prstGeom>
          <a:solidFill>
            <a:schemeClr val="tx1">
              <a:alpha val="7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4D2115-4EFF-6E08-70E6-1EF6D01994ED}"/>
              </a:ext>
            </a:extLst>
          </p:cNvPr>
          <p:cNvSpPr txBox="1"/>
          <p:nvPr/>
        </p:nvSpPr>
        <p:spPr>
          <a:xfrm>
            <a:off x="1553228" y="1816059"/>
            <a:ext cx="9169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Project 1 for STA323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3A8107E-8F9A-BDF2-681F-C8FD3E864C75}"/>
              </a:ext>
            </a:extLst>
          </p:cNvPr>
          <p:cNvSpPr/>
          <p:nvPr/>
        </p:nvSpPr>
        <p:spPr>
          <a:xfrm>
            <a:off x="5143018" y="3058903"/>
            <a:ext cx="1905964" cy="388178"/>
          </a:xfrm>
          <a:prstGeom prst="round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311324-F326-A399-8105-AF3FB8AE09EE}"/>
              </a:ext>
            </a:extLst>
          </p:cNvPr>
          <p:cNvSpPr txBox="1"/>
          <p:nvPr/>
        </p:nvSpPr>
        <p:spPr>
          <a:xfrm>
            <a:off x="4800242" y="3022160"/>
            <a:ext cx="259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ZHANG Chi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8B11E25-EAA7-1F1E-AEAB-B0EF9759B92F}"/>
              </a:ext>
            </a:extLst>
          </p:cNvPr>
          <p:cNvSpPr/>
          <p:nvPr/>
        </p:nvSpPr>
        <p:spPr>
          <a:xfrm>
            <a:off x="2418463" y="3058903"/>
            <a:ext cx="1413562" cy="388178"/>
          </a:xfrm>
          <a:prstGeom prst="round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BC77E8D-1421-B57D-479B-84ECF84C1301}"/>
              </a:ext>
            </a:extLst>
          </p:cNvPr>
          <p:cNvSpPr/>
          <p:nvPr/>
        </p:nvSpPr>
        <p:spPr>
          <a:xfrm>
            <a:off x="8201426" y="3058903"/>
            <a:ext cx="1730660" cy="388178"/>
          </a:xfrm>
          <a:prstGeom prst="round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30A68FD-13C3-4E28-86EE-86B97F9B77B3}"/>
              </a:ext>
            </a:extLst>
          </p:cNvPr>
          <p:cNvSpPr txBox="1"/>
          <p:nvPr/>
        </p:nvSpPr>
        <p:spPr>
          <a:xfrm>
            <a:off x="1829486" y="3022160"/>
            <a:ext cx="259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12110821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1985A3-2196-498D-15D2-49CEAA2586E1}"/>
              </a:ext>
            </a:extLst>
          </p:cNvPr>
          <p:cNvSpPr txBox="1"/>
          <p:nvPr/>
        </p:nvSpPr>
        <p:spPr>
          <a:xfrm>
            <a:off x="7770998" y="3022160"/>
            <a:ext cx="259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4/24/2024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81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A5A790-5C90-44DD-7440-1D6462C000F4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1 - (4)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01251D-D0A1-EADD-23DD-3EB58F965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83" y="1412875"/>
            <a:ext cx="3611417" cy="47852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F653E4-F54E-E915-8811-7B9B8912B9DB}"/>
              </a:ext>
            </a:extLst>
          </p:cNvPr>
          <p:cNvSpPr txBox="1"/>
          <p:nvPr/>
        </p:nvSpPr>
        <p:spPr>
          <a:xfrm>
            <a:off x="6734175" y="2097088"/>
            <a:ext cx="3893053" cy="8735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drop None but keep NaN</a:t>
            </a:r>
            <a:endParaRPr lang="en-US" altLang="zh-CN" dirty="0"/>
          </a:p>
          <a:p>
            <a:pPr marL="285750" indent="-28575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emerging once will also be scrapped</a:t>
            </a:r>
            <a:r>
              <a:rPr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857977-B544-6E3C-95E0-6F6D8F232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9" y="3695700"/>
            <a:ext cx="4455862" cy="140266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5856D9B-CA05-2DAD-E407-86C1D7064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7" y="10852677"/>
            <a:ext cx="10512426" cy="52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4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924E9B-FDFD-3245-F3C8-702C930D78BB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1 - (3)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927CB6B-C53F-A19C-2284-9CE08CF52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87" y="1089244"/>
            <a:ext cx="10512426" cy="52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63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CD7DF-9A36-4004-9648-EBA393868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1713" y="1371600"/>
            <a:ext cx="3543300" cy="266700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4142A6-4647-A09E-67B3-BC7DCF63F6C7}"/>
              </a:ext>
            </a:extLst>
          </p:cNvPr>
          <p:cNvSpPr txBox="1"/>
          <p:nvPr/>
        </p:nvSpPr>
        <p:spPr>
          <a:xfrm>
            <a:off x="4216400" y="2019300"/>
            <a:ext cx="725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+mj-lt"/>
              </a:rPr>
              <a:t>WEBSITE SCRAPING AND ANALYSIS</a:t>
            </a:r>
            <a:endParaRPr lang="zh-CN" altLang="en-US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795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4E837A-C4B4-818C-6086-6293BB07C2A9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2 - (1)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567FCF-CC47-0E8D-FC81-E9FB57693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62"/>
          <a:stretch/>
        </p:blipFill>
        <p:spPr>
          <a:xfrm>
            <a:off x="1024730" y="2895601"/>
            <a:ext cx="10049670" cy="33416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FBF3B9-376E-12A8-CAEA-CFE816E7FCD4}"/>
              </a:ext>
            </a:extLst>
          </p:cNvPr>
          <p:cNvSpPr txBox="1"/>
          <p:nvPr/>
        </p:nvSpPr>
        <p:spPr>
          <a:xfrm>
            <a:off x="1024730" y="1412875"/>
            <a:ext cx="8324850" cy="113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request</a:t>
            </a:r>
            <a:r>
              <a:rPr lang="zh-CN" altLang="en-US" dirty="0"/>
              <a:t> to get the data from the given website and use </a:t>
            </a:r>
            <a:endParaRPr lang="en-US" altLang="zh-CN" dirty="0"/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BeautifulSoup</a:t>
            </a:r>
            <a:r>
              <a:rPr lang="zh-CN" altLang="en-US" dirty="0"/>
              <a:t> to parse the data</a:t>
            </a:r>
            <a:endParaRPr lang="en-US" altLang="zh-CN" dirty="0"/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find_all</a:t>
            </a:r>
            <a:r>
              <a:rPr lang="en-US" altLang="zh-CN" b="1" dirty="0"/>
              <a:t>()</a:t>
            </a:r>
            <a:r>
              <a:rPr lang="zh-CN" altLang="en-US" b="1" dirty="0"/>
              <a:t> </a:t>
            </a:r>
            <a:r>
              <a:rPr lang="zh-CN" altLang="en-US" dirty="0"/>
              <a:t>to get a link list</a:t>
            </a:r>
          </a:p>
        </p:txBody>
      </p:sp>
    </p:spTree>
    <p:extLst>
      <p:ext uri="{BB962C8B-B14F-4D97-AF65-F5344CB8AC3E}">
        <p14:creationId xmlns:p14="http://schemas.microsoft.com/office/powerpoint/2010/main" val="345110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9E48E6E-B0A8-5060-ED6A-C4F09FCEF11B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2 - (1)</a:t>
            </a:r>
            <a:endParaRPr lang="zh-CN" altLang="en-US" sz="3600" b="1"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C21834-3DF2-D66C-C801-3EC624627258}"/>
              </a:ext>
            </a:extLst>
          </p:cNvPr>
          <p:cNvSpPr txBox="1"/>
          <p:nvPr/>
        </p:nvSpPr>
        <p:spPr>
          <a:xfrm>
            <a:off x="984250" y="2082801"/>
            <a:ext cx="8318500" cy="1496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Convert the soup object into a string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Replace '\n' into ""</a:t>
            </a:r>
            <a:endParaRPr lang="en-US" altLang="zh-CN" dirty="0"/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Split the string by &lt;br/&gt;&lt;br/&gt; </a:t>
            </a:r>
            <a:endParaRPr lang="en-US" altLang="zh-CN" dirty="0"/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Replace some special characters in the title </a:t>
            </a:r>
            <a:endParaRPr lang="zh-CN" altLang="en-US" dirty="0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25BA3CE7-33EB-E9B5-9EDF-1F86523C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3" y="-42136"/>
            <a:ext cx="10756107" cy="692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32FCD88-6F46-A400-728C-1892AEC9CD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003299" y="1485106"/>
            <a:ext cx="10185401" cy="388778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E975154-9770-CE56-F361-49A4F7ABCA80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2 - (1)</a:t>
            </a:r>
            <a:endParaRPr lang="zh-CN" alt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991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860481D-2E9F-D279-397A-25ECC096E25D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2 - (2)</a:t>
            </a:r>
            <a:endParaRPr lang="zh-CN" altLang="en-US" sz="3600" b="1"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357CCC-69FD-2613-4214-DDD02A726B93}"/>
              </a:ext>
            </a:extLst>
          </p:cNvPr>
          <p:cNvSpPr txBox="1"/>
          <p:nvPr/>
        </p:nvSpPr>
        <p:spPr>
          <a:xfrm>
            <a:off x="839788" y="141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text_rdd</a:t>
            </a:r>
            <a:r>
              <a:rPr lang="en-US" altLang="zh-CN" dirty="0"/>
              <a:t> = </a:t>
            </a:r>
            <a:r>
              <a:rPr lang="en-US" altLang="zh-CN" dirty="0" err="1"/>
              <a:t>spark.sparkContext.textFile</a:t>
            </a:r>
            <a:r>
              <a:rPr lang="en-US" altLang="zh-CN" dirty="0"/>
              <a:t>("data/</a:t>
            </a:r>
            <a:r>
              <a:rPr lang="en-US" altLang="zh-CN" dirty="0" err="1"/>
              <a:t>paul_articles</a:t>
            </a:r>
            <a:r>
              <a:rPr lang="en-US" altLang="zh-CN" dirty="0"/>
              <a:t>/*.txt")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CBC9EE-72D7-2736-06B7-BF1AFD70E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63408"/>
            <a:ext cx="52768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860481D-2E9F-D279-397A-25ECC096E25D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2 - (2) - ChatGPT prompts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858DBB-432F-58F8-C3FA-8F92E42F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965200" y="1517171"/>
            <a:ext cx="10261600" cy="4357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0F1F01-1AA6-EF5F-07F7-F4A6553D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731" y="1412875"/>
            <a:ext cx="3886537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9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860481D-2E9F-D279-397A-25ECC096E25D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2 - (2) 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847FC1-89CC-7807-8963-50BE017EB4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6680031" y="1412875"/>
            <a:ext cx="3886537" cy="47705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78588D-B706-89E1-680B-75976A8D6F19}"/>
              </a:ext>
            </a:extLst>
          </p:cNvPr>
          <p:cNvSpPr txBox="1"/>
          <p:nvPr/>
        </p:nvSpPr>
        <p:spPr>
          <a:xfrm>
            <a:off x="839788" y="1348289"/>
            <a:ext cx="5256212" cy="4737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For each phrase in the phrases_list , I will tokenize it to a small phrase_tuple. If one paragraph contains all words of any phrase_tuple (even in disorder or in different morphologys), I will consider it as a paragraph talking about career planning, which will be kept in the final result.</a:t>
            </a:r>
            <a:endParaRPr lang="en-US" altLang="zh-CN" dirty="0"/>
          </a:p>
          <a:p>
            <a:pPr algn="just">
              <a:lnSpc>
                <a:spcPct val="130000"/>
              </a:lnSpc>
            </a:pPr>
            <a:endParaRPr lang="zh-CN" altLang="en-US" dirty="0"/>
          </a:p>
          <a:p>
            <a:pPr algn="just">
              <a:lnSpc>
                <a:spcPct val="130000"/>
              </a:lnSpc>
            </a:pPr>
            <a:r>
              <a:rPr lang="zh-CN" altLang="en-US" dirty="0"/>
              <a:t>Let all tokens in the paragraph be the nodes of a graph, and the edges are the co-occurrence of two words in the same paragraph. Then I will use a graph algorithm to find the subgraph that contains all nodes in the phrase. If the subgraph is connected, the paragraph is considered to be talking about career planning.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CA66D5-9DEB-41B9-3C15-B77F52EC53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-10731500" y="1517171"/>
            <a:ext cx="10261600" cy="43570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54BB36-CEAE-7158-E97A-77396942A529}"/>
              </a:ext>
            </a:extLst>
          </p:cNvPr>
          <p:cNvSpPr txBox="1"/>
          <p:nvPr/>
        </p:nvSpPr>
        <p:spPr>
          <a:xfrm>
            <a:off x="309209" y="1752248"/>
            <a:ext cx="106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24497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F3EDBC-2E5F-45C8-F09B-5EFAE7B0B4A1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2 - (2) </a:t>
            </a:r>
            <a:endParaRPr lang="zh-CN" altLang="en-US" sz="3600" b="1"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D40046-F669-3F81-D0D9-D946BDE139E5}"/>
              </a:ext>
            </a:extLst>
          </p:cNvPr>
          <p:cNvSpPr txBox="1"/>
          <p:nvPr/>
        </p:nvSpPr>
        <p:spPr>
          <a:xfrm>
            <a:off x="839787" y="1700213"/>
            <a:ext cx="7848600" cy="1496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Choose the first way</a:t>
            </a:r>
            <a:endParaRPr lang="zh-CN" altLang="en-US" dirty="0"/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Word tenses and case should be ignored</a:t>
            </a:r>
            <a:endParaRPr lang="en-US" altLang="zh-CN" dirty="0"/>
          </a:p>
          <a:p>
            <a:pPr marL="742950" lvl="1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Convert words into lower cases </a:t>
            </a:r>
            <a:endParaRPr lang="en-US" altLang="zh-CN" dirty="0"/>
          </a:p>
          <a:p>
            <a:pPr marL="742950" lvl="1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N</a:t>
            </a:r>
            <a:r>
              <a:rPr lang="zh-CN" altLang="en-US" dirty="0"/>
              <a:t>ormalize</a:t>
            </a:r>
            <a:r>
              <a:rPr lang="en-US" altLang="zh-CN" dirty="0"/>
              <a:t>: </a:t>
            </a:r>
            <a:r>
              <a:rPr lang="zh-CN" altLang="en-US" dirty="0"/>
              <a:t>deleting letters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e.g. c</a:t>
            </a:r>
            <a:r>
              <a:rPr lang="zh-CN" altLang="en-US" dirty="0"/>
              <a:t>oming </a:t>
            </a:r>
            <a:r>
              <a:rPr lang="en-US" altLang="zh-CN" dirty="0"/>
              <a:t>=&gt; </a:t>
            </a:r>
            <a:r>
              <a:rPr lang="zh-CN" altLang="en-US" dirty="0"/>
              <a:t>come </a:t>
            </a:r>
            <a:r>
              <a:rPr lang="en-US" altLang="zh-CN" dirty="0"/>
              <a:t>=&gt; com</a:t>
            </a:r>
            <a:r>
              <a:rPr lang="zh-CN" altLang="en-US" dirty="0"/>
              <a:t> </a:t>
            </a:r>
            <a:r>
              <a:rPr lang="en-US" altLang="zh-CN" dirty="0"/>
              <a:t>------- ? c</a:t>
            </a:r>
            <a:r>
              <a:rPr lang="zh-CN" altLang="en-US" dirty="0"/>
              <a:t>ommon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661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004A3A6-A925-9813-C7F3-3060DA023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1371600"/>
            <a:ext cx="3543300" cy="2667000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B55874-B18C-3383-B2F8-1D63399859D8}"/>
              </a:ext>
            </a:extLst>
          </p:cNvPr>
          <p:cNvSpPr txBox="1"/>
          <p:nvPr/>
        </p:nvSpPr>
        <p:spPr>
          <a:xfrm>
            <a:off x="4098926" y="1856740"/>
            <a:ext cx="7253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atin typeface="+mj-lt"/>
              </a:rPr>
              <a:t> </a:t>
            </a:r>
            <a:endParaRPr lang="zh-CN" altLang="en-US" sz="6000" b="1"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9394E1-C21B-31D3-8B12-27911B865F92}"/>
              </a:ext>
            </a:extLst>
          </p:cNvPr>
          <p:cNvSpPr txBox="1"/>
          <p:nvPr/>
        </p:nvSpPr>
        <p:spPr>
          <a:xfrm>
            <a:off x="4277360" y="1806893"/>
            <a:ext cx="7253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atin typeface="+mj-lt"/>
              </a:rPr>
              <a:t>Security </a:t>
            </a:r>
          </a:p>
          <a:p>
            <a:r>
              <a:rPr lang="en-US" altLang="zh-CN" sz="6000" b="1" dirty="0">
                <a:latin typeface="+mj-lt"/>
              </a:rPr>
              <a:t>Data Analysis</a:t>
            </a:r>
            <a:endParaRPr lang="zh-CN" altLang="en-US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21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D036DF-4E16-73DA-FFB1-ED44DA3BB3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39788" y="1312702"/>
            <a:ext cx="8065930" cy="26430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F282292-DA1A-3116-3D90-3A0C2B546AE7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2 - (3) 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1AA3D8-B428-AE37-ED10-0A604F8A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4189136"/>
            <a:ext cx="50577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4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95CCC3-DD0D-D8BF-A178-9D0D448D1127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2 - (3)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D2A518-0984-0CF9-7F7C-3B7DE678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39788" y="1913184"/>
            <a:ext cx="5729111" cy="28645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40DAED-D90E-B79F-ED8E-0B19D050FC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6665913" y="1051144"/>
            <a:ext cx="4889500" cy="4889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0E497F-73D7-0E69-7AAA-5A5C8FC8EDF3}"/>
              </a:ext>
            </a:extLst>
          </p:cNvPr>
          <p:cNvSpPr txBox="1"/>
          <p:nvPr/>
        </p:nvSpPr>
        <p:spPr>
          <a:xfrm>
            <a:off x="758507" y="1348678"/>
            <a:ext cx="2269173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Wor</a:t>
            </a:r>
            <a:r>
              <a:rPr lang="en-US" altLang="zh-CN" dirty="0" err="1"/>
              <a:t>dcloud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EAA735-E057-D898-426E-D8E89A56AD86}"/>
              </a:ext>
            </a:extLst>
          </p:cNvPr>
          <p:cNvSpPr txBox="1"/>
          <p:nvPr/>
        </p:nvSpPr>
        <p:spPr>
          <a:xfrm>
            <a:off x="6590347" y="495238"/>
            <a:ext cx="2269173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Stylecloud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052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891BAD-1502-0D58-4AF7-09B97BBE7C56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2 - (3)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41128C-9D57-F6FB-CF65-CF4AAD13EA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091543" y="1220063"/>
            <a:ext cx="6008914" cy="49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房间, 照片, 桌子&#10;&#10;描述已自动生成">
            <a:extLst>
              <a:ext uri="{FF2B5EF4-FFF2-40B4-BE49-F238E27FC236}">
                <a16:creationId xmlns:a16="http://schemas.microsoft.com/office/drawing/2014/main" id="{52C4AE1F-C8CC-4F7B-3419-E79736F83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82"/>
          <a:stretch/>
        </p:blipFill>
        <p:spPr>
          <a:xfrm>
            <a:off x="0" y="2236617"/>
            <a:ext cx="12192000" cy="5139543"/>
          </a:xfrm>
          <a:prstGeom prst="rect">
            <a:avLst/>
          </a:prstGeom>
        </p:spPr>
      </p:pic>
      <p:pic>
        <p:nvPicPr>
          <p:cNvPr id="6" name="图片 5" descr="图片包含 室内, 房间, 照片, 桌子&#10;&#10;描述已自动生成">
            <a:extLst>
              <a:ext uri="{FF2B5EF4-FFF2-40B4-BE49-F238E27FC236}">
                <a16:creationId xmlns:a16="http://schemas.microsoft.com/office/drawing/2014/main" id="{7A28BAB3-5360-21D6-1FCF-D73BB9C4B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6"/>
          <a:stretch/>
        </p:blipFill>
        <p:spPr>
          <a:xfrm flipV="1">
            <a:off x="0" y="0"/>
            <a:ext cx="12192000" cy="262226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8D549B7-4541-8E49-B4C3-8F8534FD62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8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3CA551-1E68-7402-8278-D0630BAC10FC}"/>
              </a:ext>
            </a:extLst>
          </p:cNvPr>
          <p:cNvSpPr/>
          <p:nvPr/>
        </p:nvSpPr>
        <p:spPr>
          <a:xfrm>
            <a:off x="0" y="1203691"/>
            <a:ext cx="12192000" cy="2837145"/>
          </a:xfrm>
          <a:prstGeom prst="rect">
            <a:avLst/>
          </a:prstGeom>
          <a:solidFill>
            <a:schemeClr val="tx1">
              <a:alpha val="7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4D2115-4EFF-6E08-70E6-1EF6D01994ED}"/>
              </a:ext>
            </a:extLst>
          </p:cNvPr>
          <p:cNvSpPr txBox="1"/>
          <p:nvPr/>
        </p:nvSpPr>
        <p:spPr>
          <a:xfrm>
            <a:off x="417337" y="1816059"/>
            <a:ext cx="114408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THANKS FOR LISTENING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3A8107E-8F9A-BDF2-681F-C8FD3E864C75}"/>
              </a:ext>
            </a:extLst>
          </p:cNvPr>
          <p:cNvSpPr/>
          <p:nvPr/>
        </p:nvSpPr>
        <p:spPr>
          <a:xfrm>
            <a:off x="5143018" y="3058903"/>
            <a:ext cx="1905964" cy="388178"/>
          </a:xfrm>
          <a:prstGeom prst="round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311324-F326-A399-8105-AF3FB8AE09EE}"/>
              </a:ext>
            </a:extLst>
          </p:cNvPr>
          <p:cNvSpPr txBox="1"/>
          <p:nvPr/>
        </p:nvSpPr>
        <p:spPr>
          <a:xfrm>
            <a:off x="4800242" y="3022160"/>
            <a:ext cx="259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ZHANG Chi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8B11E25-EAA7-1F1E-AEAB-B0EF9759B92F}"/>
              </a:ext>
            </a:extLst>
          </p:cNvPr>
          <p:cNvSpPr/>
          <p:nvPr/>
        </p:nvSpPr>
        <p:spPr>
          <a:xfrm>
            <a:off x="2418463" y="3058903"/>
            <a:ext cx="1413562" cy="388178"/>
          </a:xfrm>
          <a:prstGeom prst="round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BC77E8D-1421-B57D-479B-84ECF84C1301}"/>
              </a:ext>
            </a:extLst>
          </p:cNvPr>
          <p:cNvSpPr/>
          <p:nvPr/>
        </p:nvSpPr>
        <p:spPr>
          <a:xfrm>
            <a:off x="8201426" y="3058903"/>
            <a:ext cx="1730660" cy="388178"/>
          </a:xfrm>
          <a:prstGeom prst="round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30A68FD-13C3-4E28-86EE-86B97F9B77B3}"/>
              </a:ext>
            </a:extLst>
          </p:cNvPr>
          <p:cNvSpPr txBox="1"/>
          <p:nvPr/>
        </p:nvSpPr>
        <p:spPr>
          <a:xfrm>
            <a:off x="1829486" y="3022160"/>
            <a:ext cx="259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12110821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1985A3-2196-498D-15D2-49CEAA2586E1}"/>
              </a:ext>
            </a:extLst>
          </p:cNvPr>
          <p:cNvSpPr txBox="1"/>
          <p:nvPr/>
        </p:nvSpPr>
        <p:spPr>
          <a:xfrm>
            <a:off x="7770998" y="3022160"/>
            <a:ext cx="259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4/24/2024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5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DD20A96-4140-EE13-53BF-A2D11C004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68"/>
          <a:stretch/>
        </p:blipFill>
        <p:spPr>
          <a:xfrm>
            <a:off x="983996" y="2062518"/>
            <a:ext cx="10248448" cy="27329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5D7FD39-B2E6-D4E7-4E25-EE7F119DF9DD}"/>
              </a:ext>
            </a:extLst>
          </p:cNvPr>
          <p:cNvSpPr txBox="1"/>
          <p:nvPr/>
        </p:nvSpPr>
        <p:spPr>
          <a:xfrm>
            <a:off x="863382" y="1369586"/>
            <a:ext cx="169790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dirty="0"/>
              <a:t>spark.read.text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5D2926-ACE4-C97B-F22F-796835C563EE}"/>
              </a:ext>
            </a:extLst>
          </p:cNvPr>
          <p:cNvSpPr txBox="1"/>
          <p:nvPr/>
        </p:nvSpPr>
        <p:spPr>
          <a:xfrm>
            <a:off x="3125078" y="1369586"/>
            <a:ext cx="5693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 err="1"/>
              <a:t>json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331D86-A0A5-C14B-A552-22CAF07DAC1E}"/>
              </a:ext>
            </a:extLst>
          </p:cNvPr>
          <p:cNvSpPr txBox="1"/>
          <p:nvPr/>
        </p:nvSpPr>
        <p:spPr>
          <a:xfrm>
            <a:off x="4313285" y="1369586"/>
            <a:ext cx="17940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 err="1"/>
              <a:t>spark.read.json</a:t>
            </a:r>
            <a:r>
              <a:rPr lang="en-US" altLang="zh-CN" dirty="0"/>
              <a:t>() 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C8C9AE2-5A8A-970F-B9CB-B5DE44052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83"/>
          <a:stretch/>
        </p:blipFill>
        <p:spPr>
          <a:xfrm>
            <a:off x="983995" y="2810280"/>
            <a:ext cx="10248450" cy="3379456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09F140CD-6010-4750-098A-55C1DF6CA1C7}"/>
              </a:ext>
            </a:extLst>
          </p:cNvPr>
          <p:cNvSpPr/>
          <p:nvPr/>
        </p:nvSpPr>
        <p:spPr>
          <a:xfrm>
            <a:off x="2506259" y="1493520"/>
            <a:ext cx="569387" cy="144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B3BF2ACE-053D-A80D-3BBC-3C24101EBA5B}"/>
              </a:ext>
            </a:extLst>
          </p:cNvPr>
          <p:cNvSpPr/>
          <p:nvPr/>
        </p:nvSpPr>
        <p:spPr>
          <a:xfrm>
            <a:off x="3725874" y="1493520"/>
            <a:ext cx="569387" cy="144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EA1E79-08A6-C140-52DE-1616815391EB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1 - (1)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07E010A-5598-5615-7546-A0269651C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68"/>
          <a:stretch/>
        </p:blipFill>
        <p:spPr>
          <a:xfrm>
            <a:off x="936695" y="2062518"/>
            <a:ext cx="10248448" cy="273296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8B1C480-D4BC-9014-7A41-D228683D3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83"/>
          <a:stretch/>
        </p:blipFill>
        <p:spPr>
          <a:xfrm>
            <a:off x="936694" y="2810280"/>
            <a:ext cx="10248450" cy="33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0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5D7FD39-B2E6-D4E7-4E25-EE7F119DF9DD}"/>
              </a:ext>
            </a:extLst>
          </p:cNvPr>
          <p:cNvSpPr txBox="1"/>
          <p:nvPr/>
        </p:nvSpPr>
        <p:spPr>
          <a:xfrm>
            <a:off x="863382" y="1369586"/>
            <a:ext cx="169790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dirty="0"/>
              <a:t>spark.read.text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5D2926-ACE4-C97B-F22F-796835C563EE}"/>
              </a:ext>
            </a:extLst>
          </p:cNvPr>
          <p:cNvSpPr txBox="1"/>
          <p:nvPr/>
        </p:nvSpPr>
        <p:spPr>
          <a:xfrm>
            <a:off x="3125078" y="1369586"/>
            <a:ext cx="5693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 err="1"/>
              <a:t>json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331D86-A0A5-C14B-A552-22CAF07DAC1E}"/>
              </a:ext>
            </a:extLst>
          </p:cNvPr>
          <p:cNvSpPr txBox="1"/>
          <p:nvPr/>
        </p:nvSpPr>
        <p:spPr>
          <a:xfrm>
            <a:off x="4313285" y="1369586"/>
            <a:ext cx="17940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 err="1"/>
              <a:t>spark.read.json</a:t>
            </a:r>
            <a:r>
              <a:rPr lang="en-US" altLang="zh-CN" dirty="0"/>
              <a:t>() 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9F140CD-6010-4750-098A-55C1DF6CA1C7}"/>
              </a:ext>
            </a:extLst>
          </p:cNvPr>
          <p:cNvSpPr/>
          <p:nvPr/>
        </p:nvSpPr>
        <p:spPr>
          <a:xfrm>
            <a:off x="2506259" y="1493520"/>
            <a:ext cx="569387" cy="144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B3BF2ACE-053D-A80D-3BBC-3C24101EBA5B}"/>
              </a:ext>
            </a:extLst>
          </p:cNvPr>
          <p:cNvSpPr/>
          <p:nvPr/>
        </p:nvSpPr>
        <p:spPr>
          <a:xfrm>
            <a:off x="3725874" y="1493520"/>
            <a:ext cx="569387" cy="144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EA1E79-08A6-C140-52DE-1616815391EB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1 - (1)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3BAA5A-8878-9257-AD67-907AAE7D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544432"/>
            <a:ext cx="10512425" cy="12125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788908-0EE9-5258-9387-D6173C767EDC}"/>
              </a:ext>
            </a:extLst>
          </p:cNvPr>
          <p:cNvSpPr txBox="1"/>
          <p:nvPr/>
        </p:nvSpPr>
        <p:spPr>
          <a:xfrm>
            <a:off x="766520" y="2018197"/>
            <a:ext cx="10658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Given a path list, the function should read the data from the path list and return a </a:t>
            </a:r>
            <a:r>
              <a:rPr lang="en-US" altLang="zh-CN" dirty="0" err="1"/>
              <a:t>dataframe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81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5D7FD39-B2E6-D4E7-4E25-EE7F119DF9DD}"/>
              </a:ext>
            </a:extLst>
          </p:cNvPr>
          <p:cNvSpPr txBox="1"/>
          <p:nvPr/>
        </p:nvSpPr>
        <p:spPr>
          <a:xfrm>
            <a:off x="863382" y="1369586"/>
            <a:ext cx="34868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to_timestamp</a:t>
            </a:r>
            <a:r>
              <a:rPr lang="en-US" altLang="zh-CN" dirty="0"/>
              <a:t>() &amp; </a:t>
            </a:r>
            <a:r>
              <a:rPr lang="en-US" altLang="zh-CN" dirty="0" err="1"/>
              <a:t>withColumn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EA1E79-08A6-C140-52DE-1616815391EB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1 - (1)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403338-60FF-EE8C-C92C-C98C0A33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151186"/>
            <a:ext cx="7950200" cy="25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82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AEA1E79-08A6-C140-52DE-1616815391EB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1 - (2)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6425D0-7270-DA39-428C-84F9392915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39788" y="2097088"/>
            <a:ext cx="7550108" cy="17287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5DD803-9200-B468-B1E7-6E5DA366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788" y="1827179"/>
            <a:ext cx="3559439" cy="20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21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AEA1E79-08A6-C140-52DE-1616815391EB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1 - (2)</a:t>
            </a:r>
            <a:endParaRPr lang="zh-CN" altLang="en-US" sz="3600" b="1" dirty="0">
              <a:latin typeface="+mj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87C5523-B0BB-5A8D-C057-0FB8D26B1EA9}"/>
              </a:ext>
            </a:extLst>
          </p:cNvPr>
          <p:cNvGrpSpPr/>
          <p:nvPr/>
        </p:nvGrpSpPr>
        <p:grpSpPr>
          <a:xfrm>
            <a:off x="839788" y="1412875"/>
            <a:ext cx="10512425" cy="2831134"/>
            <a:chOff x="839788" y="3116489"/>
            <a:chExt cx="10732052" cy="303545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97178EC-EC4D-9AE8-4033-294E05C7A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3116489"/>
              <a:ext cx="10732052" cy="303545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3B4FE0E-E0A3-9E51-7F6E-4CCACD38F3D7}"/>
                </a:ext>
              </a:extLst>
            </p:cNvPr>
            <p:cNvSpPr/>
            <p:nvPr/>
          </p:nvSpPr>
          <p:spPr>
            <a:xfrm>
              <a:off x="3677477" y="3170582"/>
              <a:ext cx="3717235" cy="367748"/>
            </a:xfrm>
            <a:prstGeom prst="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04B5A71-A45C-E2A0-93AA-FCB176089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535347"/>
            <a:ext cx="10545836" cy="11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2F8E3A-1413-6B80-5A88-47964ECF38B4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1 - (3)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5C6F5B-A0CF-3054-FC05-EED202C3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1" y="1412875"/>
            <a:ext cx="4799011" cy="33606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705EAB-994B-0918-BC59-7AB4E2968BA4}"/>
              </a:ext>
            </a:extLst>
          </p:cNvPr>
          <p:cNvSpPr txBox="1"/>
          <p:nvPr/>
        </p:nvSpPr>
        <p:spPr>
          <a:xfrm>
            <a:off x="839787" y="1814513"/>
            <a:ext cx="5980112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Inner joining two tables by uid ,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Filtering the records,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SUM(CASE when proto=‘tcp’ THEN 1 ELSE 0 END)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Results are sorted by the tcp_ratio in descending order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Top records are showed.</a:t>
            </a:r>
          </a:p>
        </p:txBody>
      </p:sp>
    </p:spTree>
    <p:extLst>
      <p:ext uri="{BB962C8B-B14F-4D97-AF65-F5344CB8AC3E}">
        <p14:creationId xmlns:p14="http://schemas.microsoft.com/office/powerpoint/2010/main" val="3476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97DBA9A-2A3D-CFE2-F73B-14E25159AF9A}"/>
              </a:ext>
            </a:extLst>
          </p:cNvPr>
          <p:cNvSpPr txBox="1"/>
          <p:nvPr/>
        </p:nvSpPr>
        <p:spPr>
          <a:xfrm>
            <a:off x="839787" y="404813"/>
            <a:ext cx="99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Question 1 - (4)</a:t>
            </a:r>
            <a:endParaRPr lang="zh-CN" altLang="en-US" sz="3600" b="1" dirty="0">
              <a:latin typeface="+mj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7DEA8A2-3954-D551-69E1-3568385D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17" y="2526467"/>
            <a:ext cx="3324225" cy="21431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1C86B21-C272-9114-515B-BDFB7C657D84}"/>
              </a:ext>
            </a:extLst>
          </p:cNvPr>
          <p:cNvSpPr txBox="1"/>
          <p:nvPr/>
        </p:nvSpPr>
        <p:spPr>
          <a:xfrm>
            <a:off x="1938192" y="1917647"/>
            <a:ext cx="23711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groupBy</a:t>
            </a:r>
            <a:r>
              <a:rPr lang="en-US" altLang="zh-CN" dirty="0"/>
              <a:t>()</a:t>
            </a:r>
            <a:r>
              <a:rPr lang="zh-CN" altLang="en-US" dirty="0"/>
              <a:t> and agg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A40D342-A262-25B2-72EE-BD210E88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960" y="2097088"/>
            <a:ext cx="2867025" cy="35643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19DEC30-98B9-CFF3-4D8C-FB82E0F4DBCD}"/>
              </a:ext>
            </a:extLst>
          </p:cNvPr>
          <p:cNvSpPr txBox="1"/>
          <p:nvPr/>
        </p:nvSpPr>
        <p:spPr>
          <a:xfrm>
            <a:off x="6881960" y="1500228"/>
            <a:ext cx="1435008" cy="4174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groupBy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174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学术">
      <a:majorFont>
        <a:latin typeface="微软雅黑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490</Words>
  <Application>Microsoft Office PowerPoint</Application>
  <PresentationFormat>宽屏</PresentationFormat>
  <Paragraphs>68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微软雅黑</vt:lpstr>
      <vt:lpstr>Algerian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子墨 王</dc:creator>
  <cp:lastModifiedBy>34071</cp:lastModifiedBy>
  <cp:revision>18</cp:revision>
  <dcterms:created xsi:type="dcterms:W3CDTF">2024-04-16T15:42:48Z</dcterms:created>
  <dcterms:modified xsi:type="dcterms:W3CDTF">2024-04-24T07:11:14Z</dcterms:modified>
</cp:coreProperties>
</file>